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92" r:id="rId2"/>
    <p:sldId id="257" r:id="rId3"/>
    <p:sldId id="293" r:id="rId4"/>
    <p:sldId id="309" r:id="rId5"/>
    <p:sldId id="294" r:id="rId6"/>
    <p:sldId id="310" r:id="rId7"/>
    <p:sldId id="311" r:id="rId8"/>
    <p:sldId id="295" r:id="rId9"/>
    <p:sldId id="296" r:id="rId10"/>
    <p:sldId id="297" r:id="rId11"/>
    <p:sldId id="298" r:id="rId12"/>
    <p:sldId id="312" r:id="rId13"/>
    <p:sldId id="299" r:id="rId14"/>
    <p:sldId id="313" r:id="rId15"/>
    <p:sldId id="300" r:id="rId16"/>
    <p:sldId id="301" r:id="rId17"/>
    <p:sldId id="302" r:id="rId18"/>
    <p:sldId id="303" r:id="rId19"/>
    <p:sldId id="304" r:id="rId20"/>
    <p:sldId id="306" r:id="rId21"/>
    <p:sldId id="307" r:id="rId22"/>
    <p:sldId id="308" r:id="rId23"/>
  </p:sldIdLst>
  <p:sldSz cx="12192000" cy="6858000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660"/>
  </p:normalViewPr>
  <p:slideViewPr>
    <p:cSldViewPr snapToGrid="0">
      <p:cViewPr varScale="1">
        <p:scale>
          <a:sx n="85" d="100"/>
          <a:sy n="85" d="100"/>
        </p:scale>
        <p:origin x="56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C2A89C67-94B3-FD03-7512-E9F70C3FA43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副標題 2">
            <a:extLst>
              <a:ext uri="{FF2B5EF4-FFF2-40B4-BE49-F238E27FC236}">
                <a16:creationId xmlns:a16="http://schemas.microsoft.com/office/drawing/2014/main" id="{272C0A42-757E-BA36-9D4B-7364DCCE735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/>
              <a:t>按一下以編輯母片子標題樣式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03A0ACD2-66B0-BBEE-62C1-1FF385C883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3D48E-BB83-402A-83E9-982DA62C82A7}" type="datetimeFigureOut">
              <a:rPr lang="zh-TW" altLang="en-US" smtClean="0"/>
              <a:t>2025/5/28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64D9DAA0-79AF-A836-5DF1-BD266591C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AB966C3D-06BB-2EF4-9AC0-99FB872502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37D4B-AC01-4497-B59C-F6135D617E22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0816424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63547ED4-526D-E927-EE53-2F23A579CC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>
            <a:extLst>
              <a:ext uri="{FF2B5EF4-FFF2-40B4-BE49-F238E27FC236}">
                <a16:creationId xmlns:a16="http://schemas.microsoft.com/office/drawing/2014/main" id="{9E36ED7B-6794-AF6A-09A5-5421D9DE3F3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F7755225-40D2-2B53-4CF1-A3A94151CC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3D48E-BB83-402A-83E9-982DA62C82A7}" type="datetimeFigureOut">
              <a:rPr lang="zh-TW" altLang="en-US" smtClean="0"/>
              <a:t>2025/5/28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6C52FD04-D64B-B47E-C32B-40BC33B955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D8C09285-4A8D-78A8-EFBE-15DBB21640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37D4B-AC01-4497-B59C-F6135D617E22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6920285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>
            <a:extLst>
              <a:ext uri="{FF2B5EF4-FFF2-40B4-BE49-F238E27FC236}">
                <a16:creationId xmlns:a16="http://schemas.microsoft.com/office/drawing/2014/main" id="{6641356D-9154-C1E5-3EA4-E045D2F4D49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>
            <a:extLst>
              <a:ext uri="{FF2B5EF4-FFF2-40B4-BE49-F238E27FC236}">
                <a16:creationId xmlns:a16="http://schemas.microsoft.com/office/drawing/2014/main" id="{0E29DAAD-8529-EC3F-CF75-D111B18FA0B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CDBC5010-73E3-86F9-4A4A-4AF068A725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3D48E-BB83-402A-83E9-982DA62C82A7}" type="datetimeFigureOut">
              <a:rPr lang="zh-TW" altLang="en-US" smtClean="0"/>
              <a:t>2025/5/28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37F3D14F-02BD-1DEE-4282-1031DF1A53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BC67475D-2649-9B3F-EE88-FE7084CC67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37D4B-AC01-4497-B59C-F6135D617E22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5008657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521D359C-D0F0-E4EC-F129-4231E69A56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3018EAE8-D8E2-8FE4-4D18-86270F5F03C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B5FCA8D6-C73F-C2B4-8544-EB6EA0CEAE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3D48E-BB83-402A-83E9-982DA62C82A7}" type="datetimeFigureOut">
              <a:rPr lang="zh-TW" altLang="en-US" smtClean="0"/>
              <a:t>2025/5/28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BA914B09-A818-86AB-232A-50B7B10FB2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B8169A28-B1C5-E353-E3E8-CD20139D71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37D4B-AC01-4497-B59C-F6135D617E22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0887930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3EDB9CAD-C6FE-8645-9A94-F6869318E6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4F0D6DE9-42DA-3B79-CCCE-4C99FEA85AD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264D1B8A-F96E-2CFB-BD66-EEFACBD484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3D48E-BB83-402A-83E9-982DA62C82A7}" type="datetimeFigureOut">
              <a:rPr lang="zh-TW" altLang="en-US" smtClean="0"/>
              <a:t>2025/5/28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0B05832F-BADC-636C-291D-62F690D6B2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BBFB879D-EDAF-0772-78F2-A1EA999F52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37D4B-AC01-4497-B59C-F6135D617E22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7551585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個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0D139F48-5E1A-B04C-2020-D0AA3605F0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B3E48F8B-CCC2-11F6-6023-230ECE2CA2D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內容版面配置區 3">
            <a:extLst>
              <a:ext uri="{FF2B5EF4-FFF2-40B4-BE49-F238E27FC236}">
                <a16:creationId xmlns:a16="http://schemas.microsoft.com/office/drawing/2014/main" id="{5ED1D90A-5319-4C70-E04D-CD12CE1C2DB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E63FDD58-F234-0E6F-3823-AE643A9813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3D48E-BB83-402A-83E9-982DA62C82A7}" type="datetimeFigureOut">
              <a:rPr lang="zh-TW" altLang="en-US" smtClean="0"/>
              <a:t>2025/5/28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12621D6E-E38F-84E1-5F57-0DB1917692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2D0F779B-C668-AB24-085A-CA65A0A708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37D4B-AC01-4497-B59C-F6135D617E22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9374760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D4486A74-017C-E794-FD5F-B81FBE5511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99D2922D-62D1-B8D0-C979-882AEF1F34C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內容版面配置區 3">
            <a:extLst>
              <a:ext uri="{FF2B5EF4-FFF2-40B4-BE49-F238E27FC236}">
                <a16:creationId xmlns:a16="http://schemas.microsoft.com/office/drawing/2014/main" id="{3C38CADD-8C8D-B76A-0F9B-833EFC7601D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文字版面配置區 4">
            <a:extLst>
              <a:ext uri="{FF2B5EF4-FFF2-40B4-BE49-F238E27FC236}">
                <a16:creationId xmlns:a16="http://schemas.microsoft.com/office/drawing/2014/main" id="{13F314B0-5975-BB90-0DFC-EE3715C4C6B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6" name="內容版面配置區 5">
            <a:extLst>
              <a:ext uri="{FF2B5EF4-FFF2-40B4-BE49-F238E27FC236}">
                <a16:creationId xmlns:a16="http://schemas.microsoft.com/office/drawing/2014/main" id="{3AD281DB-FF63-936E-52DF-7ECF852530E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7" name="日期版面配置區 6">
            <a:extLst>
              <a:ext uri="{FF2B5EF4-FFF2-40B4-BE49-F238E27FC236}">
                <a16:creationId xmlns:a16="http://schemas.microsoft.com/office/drawing/2014/main" id="{6F53083A-1771-5111-2DAD-71232669D2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3D48E-BB83-402A-83E9-982DA62C82A7}" type="datetimeFigureOut">
              <a:rPr lang="zh-TW" altLang="en-US" smtClean="0"/>
              <a:t>2025/5/28</a:t>
            </a:fld>
            <a:endParaRPr lang="zh-TW" altLang="en-US"/>
          </a:p>
        </p:txBody>
      </p:sp>
      <p:sp>
        <p:nvSpPr>
          <p:cNvPr id="8" name="頁尾版面配置區 7">
            <a:extLst>
              <a:ext uri="{FF2B5EF4-FFF2-40B4-BE49-F238E27FC236}">
                <a16:creationId xmlns:a16="http://schemas.microsoft.com/office/drawing/2014/main" id="{6E373E4D-599B-4CDF-55EC-CBB72FA3DA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>
            <a:extLst>
              <a:ext uri="{FF2B5EF4-FFF2-40B4-BE49-F238E27FC236}">
                <a16:creationId xmlns:a16="http://schemas.microsoft.com/office/drawing/2014/main" id="{4FF44D64-FA67-C568-BD73-9ADEE85178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37D4B-AC01-4497-B59C-F6135D617E22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639230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8B886EBA-2767-3385-9D18-CCE387A5E8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日期版面配置區 2">
            <a:extLst>
              <a:ext uri="{FF2B5EF4-FFF2-40B4-BE49-F238E27FC236}">
                <a16:creationId xmlns:a16="http://schemas.microsoft.com/office/drawing/2014/main" id="{85E3AC64-53ED-9A2E-E228-0AD8F5D34E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3D48E-BB83-402A-83E9-982DA62C82A7}" type="datetimeFigureOut">
              <a:rPr lang="zh-TW" altLang="en-US" smtClean="0"/>
              <a:t>2025/5/28</a:t>
            </a:fld>
            <a:endParaRPr lang="zh-TW" altLang="en-US"/>
          </a:p>
        </p:txBody>
      </p:sp>
      <p:sp>
        <p:nvSpPr>
          <p:cNvPr id="4" name="頁尾版面配置區 3">
            <a:extLst>
              <a:ext uri="{FF2B5EF4-FFF2-40B4-BE49-F238E27FC236}">
                <a16:creationId xmlns:a16="http://schemas.microsoft.com/office/drawing/2014/main" id="{4DB3A800-F80F-C5C2-053F-AE3A6D4E9A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>
            <a:extLst>
              <a:ext uri="{FF2B5EF4-FFF2-40B4-BE49-F238E27FC236}">
                <a16:creationId xmlns:a16="http://schemas.microsoft.com/office/drawing/2014/main" id="{D99C6CEB-A787-CD02-A2B3-706984EC96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37D4B-AC01-4497-B59C-F6135D617E22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2417767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>
            <a:extLst>
              <a:ext uri="{FF2B5EF4-FFF2-40B4-BE49-F238E27FC236}">
                <a16:creationId xmlns:a16="http://schemas.microsoft.com/office/drawing/2014/main" id="{1F45875F-EDF4-B2E0-4345-621503CC2C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3D48E-BB83-402A-83E9-982DA62C82A7}" type="datetimeFigureOut">
              <a:rPr lang="zh-TW" altLang="en-US" smtClean="0"/>
              <a:t>2025/5/28</a:t>
            </a:fld>
            <a:endParaRPr lang="zh-TW" altLang="en-US"/>
          </a:p>
        </p:txBody>
      </p:sp>
      <p:sp>
        <p:nvSpPr>
          <p:cNvPr id="3" name="頁尾版面配置區 2">
            <a:extLst>
              <a:ext uri="{FF2B5EF4-FFF2-40B4-BE49-F238E27FC236}">
                <a16:creationId xmlns:a16="http://schemas.microsoft.com/office/drawing/2014/main" id="{12117E8F-AA33-1939-0114-621BCE1D79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FD6CFFBD-69B1-ED5F-854D-A5253C4970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37D4B-AC01-4497-B59C-F6135D617E22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9398713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輔助字幕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BB3B7EB2-E8BE-C413-237A-44ACE4DAD5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E6B7F465-4F33-7D6A-EF61-B748ED86CA9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C970FEAB-E3A6-C982-79E1-5CA78C28C4E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1F68843C-31B3-71A4-13AA-F9EAE03B7C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3D48E-BB83-402A-83E9-982DA62C82A7}" type="datetimeFigureOut">
              <a:rPr lang="zh-TW" altLang="en-US" smtClean="0"/>
              <a:t>2025/5/28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FF9331C3-0C93-2663-7D0F-9A1DD05BC6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08C2B424-03EB-EB0F-88C4-54E42CFDFE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37D4B-AC01-4497-B59C-F6135D617E22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0045966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輔助字幕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FDA549E2-C287-FABF-F2BE-1C16A75487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圖片版面配置區 2">
            <a:extLst>
              <a:ext uri="{FF2B5EF4-FFF2-40B4-BE49-F238E27FC236}">
                <a16:creationId xmlns:a16="http://schemas.microsoft.com/office/drawing/2014/main" id="{85411DEE-D34A-74AC-CD7F-503AD6FAB2E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4E716B74-1791-969F-3E16-ED795E7EA6D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F99B419F-E72B-6328-83AF-D972B5A434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3D48E-BB83-402A-83E9-982DA62C82A7}" type="datetimeFigureOut">
              <a:rPr lang="zh-TW" altLang="en-US" smtClean="0"/>
              <a:t>2025/5/28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A10AB758-0FC4-7B63-443B-64C9FED394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A57898EE-7BB5-C754-A591-38BAAF064B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37D4B-AC01-4497-B59C-F6135D617E22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2110188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>
            <a:extLst>
              <a:ext uri="{FF2B5EF4-FFF2-40B4-BE49-F238E27FC236}">
                <a16:creationId xmlns:a16="http://schemas.microsoft.com/office/drawing/2014/main" id="{468F1A1A-0227-4EBF-6FCB-2399DE3241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FD998A50-FDE9-515F-7F3B-583B031EBE9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2F00364C-79B0-4117-67B4-082F2FE0C7C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53D48E-BB83-402A-83E9-982DA62C82A7}" type="datetimeFigureOut">
              <a:rPr lang="zh-TW" altLang="en-US" smtClean="0"/>
              <a:t>2025/5/28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E54E215D-381E-D231-CA23-6D8E624C47D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6A1845A9-70AB-AD42-0AAA-9888AE244EE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437D4B-AC01-4497-B59C-F6135D617E22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2027301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https://github.com/rasbt/machine-learning-book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F10B5906-D3C0-2666-985A-07AB75D7094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zh-TW" altLang="en-US" sz="4400" dirty="0">
                <a:latin typeface="標楷體" panose="03000509000000000000" pitchFamily="65" charset="-120"/>
                <a:ea typeface="標楷體" panose="03000509000000000000" pitchFamily="65" charset="-120"/>
              </a:rPr>
              <a:t>生成式</a:t>
            </a:r>
            <a:r>
              <a:rPr lang="en-US" altLang="zh-TW" sz="4400" dirty="0">
                <a:latin typeface="標楷體" panose="03000509000000000000" pitchFamily="65" charset="-120"/>
                <a:ea typeface="標楷體" panose="03000509000000000000" pitchFamily="65" charset="-120"/>
              </a:rPr>
              <a:t>AI</a:t>
            </a:r>
            <a:r>
              <a:rPr lang="zh-TW" altLang="en-US" sz="4400" dirty="0">
                <a:latin typeface="標楷體" panose="03000509000000000000" pitchFamily="65" charset="-120"/>
                <a:ea typeface="標楷體" panose="03000509000000000000" pitchFamily="65" charset="-120"/>
              </a:rPr>
              <a:t>技術與數位行銷人才養成班</a:t>
            </a:r>
            <a:br>
              <a:rPr lang="en-US" altLang="zh-TW" sz="4900" dirty="0">
                <a:latin typeface="標楷體" panose="03000509000000000000" pitchFamily="65" charset="-120"/>
                <a:ea typeface="標楷體" panose="03000509000000000000" pitchFamily="65" charset="-120"/>
              </a:rPr>
            </a:br>
            <a:r>
              <a:rPr lang="zh-TW" altLang="en-US" dirty="0">
                <a:latin typeface="標楷體" panose="03000509000000000000" pitchFamily="65" charset="-120"/>
                <a:ea typeface="標楷體" panose="03000509000000000000" pitchFamily="65" charset="-120"/>
              </a:rPr>
              <a:t>機器學習與深度學習概論</a:t>
            </a:r>
            <a:endParaRPr lang="zh-TW" altLang="en-US" dirty="0"/>
          </a:p>
        </p:txBody>
      </p:sp>
      <p:sp>
        <p:nvSpPr>
          <p:cNvPr id="3" name="副標題 2">
            <a:extLst>
              <a:ext uri="{FF2B5EF4-FFF2-40B4-BE49-F238E27FC236}">
                <a16:creationId xmlns:a16="http://schemas.microsoft.com/office/drawing/2014/main" id="{035476A4-AAE3-2899-90E3-0B3A39E62D5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zh-TW" altLang="en-US" dirty="0">
                <a:latin typeface="標楷體" panose="03000509000000000000" pitchFamily="65" charset="-120"/>
                <a:ea typeface="標楷體" panose="03000509000000000000" pitchFamily="65" charset="-120"/>
              </a:rPr>
              <a:t>謝欽旭</a:t>
            </a:r>
            <a:endParaRPr lang="en-US" altLang="zh-TW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r>
              <a:rPr lang="zh-TW" altLang="en-US" dirty="0">
                <a:latin typeface="標楷體" panose="03000509000000000000" pitchFamily="65" charset="-120"/>
                <a:ea typeface="標楷體" panose="03000509000000000000" pitchFamily="65" charset="-120"/>
              </a:rPr>
              <a:t>國立高雄科技大學電子工程系</a:t>
            </a:r>
            <a:endParaRPr lang="en-US" altLang="zh-TW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r>
              <a:rPr lang="en-US" altLang="zh-TW" dirty="0">
                <a:latin typeface="Book Antiqua" panose="02040602050305030304" pitchFamily="18" charset="0"/>
                <a:ea typeface="標楷體" panose="03000509000000000000" pitchFamily="65" charset="-120"/>
              </a:rPr>
              <a:t>2025</a:t>
            </a:r>
            <a:r>
              <a:rPr lang="zh-TW" altLang="en-US" dirty="0">
                <a:latin typeface="Book Antiqua" panose="02040602050305030304" pitchFamily="18" charset="0"/>
                <a:ea typeface="標楷體" panose="03000509000000000000" pitchFamily="65" charset="-120"/>
              </a:rPr>
              <a:t> </a:t>
            </a:r>
            <a:r>
              <a:rPr lang="en-US" altLang="zh-TW" dirty="0">
                <a:latin typeface="Book Antiqua" panose="02040602050305030304" pitchFamily="18" charset="0"/>
                <a:ea typeface="標楷體" panose="03000509000000000000" pitchFamily="65" charset="-120"/>
              </a:rPr>
              <a:t>Summer</a:t>
            </a:r>
            <a:endParaRPr lang="zh-TW" altLang="en-US" dirty="0">
              <a:latin typeface="Book Antiqua" panose="02040602050305030304" pitchFamily="18" charset="0"/>
              <a:ea typeface="標楷體" panose="03000509000000000000" pitchFamily="65" charset="-120"/>
            </a:endParaRPr>
          </a:p>
          <a:p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5532515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DE6EE720-37E1-AE29-9C11-14EFFD9B22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b="1" dirty="0"/>
              <a:t>Classifying handwritten digits</a:t>
            </a:r>
            <a:endParaRPr lang="zh-TW" altLang="en-US" b="1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D2397A3C-E9EF-8EA7-0A2C-D298060A2C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Transition to Practical Implementation</a:t>
            </a:r>
            <a:r>
              <a:rPr lang="en-US" altLang="zh-TW" dirty="0"/>
              <a:t>: Moving from theory to hands-on neural network (NN) training.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Multilayer NN for Digit Classification</a:t>
            </a:r>
            <a:r>
              <a:rPr lang="en-US" altLang="zh-TW" dirty="0"/>
              <a:t>: Implementing and training an NN to recognize handwritten digits.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MNIST Dataset</a:t>
            </a:r>
            <a:r>
              <a:rPr lang="en-US" altLang="zh-TW" dirty="0"/>
              <a:t>: A widely used benchmark dataset in machine learning, developed by Yann </a:t>
            </a:r>
            <a:r>
              <a:rPr lang="en-US" altLang="zh-TW" dirty="0" err="1"/>
              <a:t>LeCun</a:t>
            </a:r>
            <a:r>
              <a:rPr lang="en-US" altLang="zh-TW" dirty="0"/>
              <a:t> and colleagues.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Break from Theory</a:t>
            </a:r>
            <a:r>
              <a:rPr lang="en-US" altLang="zh-TW" dirty="0"/>
              <a:t>: Focusing on practical application before delving into backpropagation for learning model weights.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85598843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9B2118C5-895C-3828-D4E7-3C6B2B1A67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Obtaining and preparing the MNIST dataset</a:t>
            </a:r>
            <a:endParaRPr lang="zh-TW" altLang="en-US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7633A374-0632-8738-FB79-090E3376D9C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MNIST Dataset Origins</a:t>
            </a:r>
            <a:r>
              <a:rPr lang="en-US" altLang="zh-TW" dirty="0"/>
              <a:t>: Created from two datasets provided by the US National Institute of Standards and Technology (NIST).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Training Data Composition</a:t>
            </a:r>
            <a:r>
              <a:rPr lang="en-US" altLang="zh-TW" dirty="0"/>
              <a:t>: Handwritten digits collected from 250 individuals.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b="1" dirty="0"/>
              <a:t>50%</a:t>
            </a:r>
            <a:r>
              <a:rPr lang="en-US" altLang="zh-TW" dirty="0"/>
              <a:t> from high school students.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b="1" dirty="0"/>
              <a:t>50%</a:t>
            </a:r>
            <a:r>
              <a:rPr lang="en-US" altLang="zh-TW" dirty="0"/>
              <a:t> from Census Bureau employees.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Test Dataset Structure</a:t>
            </a:r>
            <a:r>
              <a:rPr lang="en-US" altLang="zh-TW" dirty="0"/>
              <a:t>: Contains handwritten digits from a different set of individuals while maintaining the same student-to-employee ratio.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0133447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64F0F0D9-7FB8-C078-2A63-0FAA77F444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4C221C56-7C1B-F040-097C-DD19986F99F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 err="1"/>
              <a:t>MNIST.ipynb</a:t>
            </a:r>
            <a:endParaRPr lang="en-US" altLang="zh-TW" dirty="0"/>
          </a:p>
          <a:p>
            <a:r>
              <a:rPr lang="en-US" altLang="zh-TW" dirty="0"/>
              <a:t>mnist.py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364195604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B95F4EFD-F458-7D98-EFE8-E5441E7777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Implementing a multilayer perceptron</a:t>
            </a:r>
            <a:endParaRPr lang="zh-TW" altLang="en-US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86A1B7D7-B33B-B375-920F-0186ED26FE8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MLP Implementation</a:t>
            </a:r>
            <a:r>
              <a:rPr lang="en-US" altLang="zh-TW" dirty="0"/>
              <a:t>: Building a basic multilayer perceptron (MLP) from scratch for MNIST digit classification.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Simplified Architecture</a:t>
            </a:r>
            <a:r>
              <a:rPr lang="en-US" altLang="zh-TW" dirty="0"/>
              <a:t>: The MLP will contain only </a:t>
            </a:r>
            <a:r>
              <a:rPr lang="en-US" altLang="zh-TW" b="1" dirty="0"/>
              <a:t>one hidden layer</a:t>
            </a:r>
            <a:r>
              <a:rPr lang="en-US" altLang="zh-TW" dirty="0"/>
              <a:t> to maintain clarity and ease of implementation.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Sample Code Availability</a:t>
            </a:r>
            <a:r>
              <a:rPr lang="en-US" altLang="zh-TW" dirty="0"/>
              <a:t>: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The implementation is available via </a:t>
            </a:r>
            <a:r>
              <a:rPr lang="en-US" altLang="zh-TW" b="1" dirty="0" err="1"/>
              <a:t>Packt</a:t>
            </a:r>
            <a:r>
              <a:rPr lang="en-US" altLang="zh-TW" b="1" dirty="0"/>
              <a:t> Publishing</a:t>
            </a:r>
            <a:r>
              <a:rPr lang="en-US" altLang="zh-TW" dirty="0"/>
              <a:t> and </a:t>
            </a:r>
            <a:r>
              <a:rPr lang="en-US" altLang="zh-TW" b="1" dirty="0"/>
              <a:t>GitHub</a:t>
            </a:r>
            <a:r>
              <a:rPr lang="en-US" altLang="zh-TW" dirty="0"/>
              <a:t> (</a:t>
            </a:r>
            <a:r>
              <a:rPr lang="en-US" altLang="zh-TW" dirty="0">
                <a:hlinkClick r:id="rId2"/>
              </a:rPr>
              <a:t>repository</a:t>
            </a:r>
            <a:r>
              <a:rPr lang="en-US" altLang="zh-TW" dirty="0"/>
              <a:t>).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Code annotations and syntax highlighting enhance readability.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72865429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4B0CE04A-B00A-80A3-2ED0-9AD7DF1FD5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pic>
        <p:nvPicPr>
          <p:cNvPr id="5" name="內容版面配置區 4">
            <a:extLst>
              <a:ext uri="{FF2B5EF4-FFF2-40B4-BE49-F238E27FC236}">
                <a16:creationId xmlns:a16="http://schemas.microsoft.com/office/drawing/2014/main" id="{8008EE13-291D-50CC-3252-1D3A973C14A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143964" y="1825625"/>
            <a:ext cx="5904071" cy="4351338"/>
          </a:xfrm>
        </p:spPr>
      </p:pic>
    </p:spTree>
    <p:extLst>
      <p:ext uri="{BB962C8B-B14F-4D97-AF65-F5344CB8AC3E}">
        <p14:creationId xmlns:p14="http://schemas.microsoft.com/office/powerpoint/2010/main" val="177113212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697A16DC-5D30-1060-FE26-6B060DD56D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Coding the neural network training loop</a:t>
            </a:r>
            <a:endParaRPr lang="zh-TW" altLang="en-US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512C4C0A-442E-01FF-53A1-435060874C8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Training the </a:t>
            </a:r>
            <a:r>
              <a:rPr lang="en-US" altLang="zh-TW" b="1" dirty="0" err="1"/>
              <a:t>NeuralNetMLP</a:t>
            </a:r>
            <a:r>
              <a:rPr lang="en-US" altLang="zh-TW" b="1" dirty="0"/>
              <a:t> Model</a:t>
            </a:r>
            <a:r>
              <a:rPr lang="en-US" altLang="zh-TW" dirty="0"/>
              <a:t>: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b="1" dirty="0"/>
              <a:t>Define Helper Functions</a:t>
            </a:r>
            <a:r>
              <a:rPr lang="en-US" altLang="zh-TW" dirty="0"/>
              <a:t>: Implement utilities for data loading.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b="1" dirty="0"/>
              <a:t>Integrate into Training Loop</a:t>
            </a:r>
            <a:r>
              <a:rPr lang="en-US" altLang="zh-TW" dirty="0"/>
              <a:t>: Embed these functions into a loop that iterates over the dataset for multiple epochs.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53670957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4D94980D-3EA7-6E5C-66B2-CA8F548D54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8F4CB4F3-2573-18C2-CB95-8792F9746CD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 err="1"/>
              <a:t>MLP.ipynb</a:t>
            </a:r>
            <a:endParaRPr lang="en-US" altLang="zh-TW" dirty="0"/>
          </a:p>
          <a:p>
            <a:r>
              <a:rPr lang="en-US" altLang="zh-TW" dirty="0"/>
              <a:t>mlp.py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186342832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347B6723-B394-3059-A0D5-7A89EFD835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b="1" dirty="0"/>
              <a:t>Training an artificial neural network</a:t>
            </a:r>
            <a:endParaRPr lang="zh-TW" altLang="en-US" b="1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84335CEA-0B40-90E3-0CFE-9BB497D2AE9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Loss Computation</a:t>
            </a:r>
            <a:r>
              <a:rPr lang="en-US" altLang="zh-TW" dirty="0"/>
              <a:t>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Measures the difference between predicted outputs and actual labels.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Common loss functions: Mean Squared Error (MSE) for regression, Cross-Entropy for classification.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Backpropagation Algorithm</a:t>
            </a:r>
            <a:r>
              <a:rPr lang="en-US" altLang="zh-TW" dirty="0"/>
              <a:t>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Computes gradients of the loss with respect to each weight and bias in the network.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Uses </a:t>
            </a:r>
            <a:r>
              <a:rPr lang="en-US" altLang="zh-TW" b="1" dirty="0"/>
              <a:t>gradient descent</a:t>
            </a:r>
            <a:r>
              <a:rPr lang="en-US" altLang="zh-TW" dirty="0"/>
              <a:t> (or its variants like SGD) to update parameters iteratively.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Enables multi-layer NNs to learn by adjusting weights efficiently.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177618534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CA36354E-8D2C-4B31-06BE-62CC49E64A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Computing the loss function</a:t>
            </a:r>
            <a:endParaRPr lang="zh-TW" altLang="en-US" dirty="0"/>
          </a:p>
        </p:txBody>
      </p:sp>
      <p:pic>
        <p:nvPicPr>
          <p:cNvPr id="5" name="內容版面配置區 4">
            <a:extLst>
              <a:ext uri="{FF2B5EF4-FFF2-40B4-BE49-F238E27FC236}">
                <a16:creationId xmlns:a16="http://schemas.microsoft.com/office/drawing/2014/main" id="{70DE19F5-A0CA-744F-AB28-C049D7E0335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3098352"/>
            <a:ext cx="10515600" cy="1805883"/>
          </a:xfrm>
        </p:spPr>
      </p:pic>
    </p:spTree>
    <p:extLst>
      <p:ext uri="{BB962C8B-B14F-4D97-AF65-F5344CB8AC3E}">
        <p14:creationId xmlns:p14="http://schemas.microsoft.com/office/powerpoint/2010/main" val="79385265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E2C88253-D711-2131-510A-FBC8EA3439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Developing your understanding of backpropagation</a:t>
            </a:r>
            <a:endParaRPr lang="zh-TW" altLang="en-US" dirty="0"/>
          </a:p>
        </p:txBody>
      </p:sp>
      <p:pic>
        <p:nvPicPr>
          <p:cNvPr id="5" name="內容版面配置區 4">
            <a:extLst>
              <a:ext uri="{FF2B5EF4-FFF2-40B4-BE49-F238E27FC236}">
                <a16:creationId xmlns:a16="http://schemas.microsoft.com/office/drawing/2014/main" id="{C6217581-4BC6-004F-E943-58D622A8DD7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70887" y="2153186"/>
            <a:ext cx="9850225" cy="3696216"/>
          </a:xfrm>
        </p:spPr>
      </p:pic>
    </p:spTree>
    <p:extLst>
      <p:ext uri="{BB962C8B-B14F-4D97-AF65-F5344CB8AC3E}">
        <p14:creationId xmlns:p14="http://schemas.microsoft.com/office/powerpoint/2010/main" val="5500451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A66AFD15-4B3A-5D4A-34D3-4E577285DF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b="1" dirty="0"/>
              <a:t>Chapter 11: Implementing a Multilayer Artificial Neural Network from Scratch</a:t>
            </a:r>
            <a:endParaRPr lang="zh-TW" altLang="en-US" b="1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DB7A3345-6063-20F6-AACB-5F670EE3C23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Deep Learning Overview</a:t>
            </a:r>
            <a:r>
              <a:rPr lang="en-US" altLang="zh-TW" dirty="0"/>
              <a:t>: A major subfield of machine learning focused on efficiently training deep neural networks (NNs).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Artificial Neural Networks (NNs)</a:t>
            </a:r>
            <a:r>
              <a:rPr lang="en-US" altLang="zh-TW" dirty="0"/>
              <a:t>: Fundamental components of deep learning, consisting of multiple layers for complex representation learning.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Multilayer NN Concepts</a:t>
            </a:r>
            <a:r>
              <a:rPr lang="en-US" altLang="zh-TW" dirty="0"/>
              <a:t>: Understanding how multiple layers improve learning capacity and capture intricate patterns in data.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Backpropagation Algorithm</a:t>
            </a:r>
            <a:r>
              <a:rPr lang="en-US" altLang="zh-TW" dirty="0"/>
              <a:t>: Implementing the core technique for training NNs, enabling weight optimization via error propagation.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Image Classification Task</a:t>
            </a:r>
            <a:r>
              <a:rPr lang="en-US" altLang="zh-TW" dirty="0"/>
              <a:t>: Training a basic multilayer NN to categorize images, demonstrating practical applications of deep learning.</a:t>
            </a:r>
          </a:p>
        </p:txBody>
      </p:sp>
    </p:spTree>
    <p:extLst>
      <p:ext uri="{BB962C8B-B14F-4D97-AF65-F5344CB8AC3E}">
        <p14:creationId xmlns:p14="http://schemas.microsoft.com/office/powerpoint/2010/main" val="271314709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072042CA-BEA4-4F1B-BFB4-95EB198CC2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b="1" dirty="0"/>
              <a:t>About convergence in neural networks</a:t>
            </a:r>
            <a:endParaRPr lang="zh-TW" altLang="en-US" b="1" dirty="0"/>
          </a:p>
        </p:txBody>
      </p:sp>
      <p:pic>
        <p:nvPicPr>
          <p:cNvPr id="5" name="內容版面配置區 4">
            <a:extLst>
              <a:ext uri="{FF2B5EF4-FFF2-40B4-BE49-F238E27FC236}">
                <a16:creationId xmlns:a16="http://schemas.microsoft.com/office/drawing/2014/main" id="{7393297A-3430-C393-24CD-B74EBC2123E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368261" y="1825625"/>
            <a:ext cx="7455477" cy="4351338"/>
          </a:xfrm>
        </p:spPr>
      </p:pic>
    </p:spTree>
    <p:extLst>
      <p:ext uri="{BB962C8B-B14F-4D97-AF65-F5344CB8AC3E}">
        <p14:creationId xmlns:p14="http://schemas.microsoft.com/office/powerpoint/2010/main" val="344226497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54E2905E-BF6B-63A8-58B2-285CD74E18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b="1" dirty="0"/>
              <a:t>A few last words about the neural network implementation</a:t>
            </a:r>
            <a:endParaRPr lang="zh-TW" altLang="en-US" b="1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A27FF7AB-D65A-10EE-68EC-5907A85771F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Importance of Theory</a:t>
            </a:r>
            <a:r>
              <a:rPr lang="en-US" altLang="zh-TW" dirty="0"/>
              <a:t>: Implementing a multilayer neural network (NN) from scratch helps build foundational understanding of backpropagation and training methods.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Transition to </a:t>
            </a:r>
            <a:r>
              <a:rPr lang="en-US" altLang="zh-TW" b="1" dirty="0" err="1"/>
              <a:t>PyTorch</a:t>
            </a:r>
            <a:r>
              <a:rPr lang="en-US" altLang="zh-TW" dirty="0"/>
              <a:t>: Future chapters will explore more advanced NN models using the </a:t>
            </a:r>
            <a:r>
              <a:rPr lang="en-US" altLang="zh-TW" b="1" dirty="0" err="1"/>
              <a:t>PyTorch</a:t>
            </a:r>
            <a:r>
              <a:rPr lang="en-US" altLang="zh-TW" dirty="0"/>
              <a:t> library for efficient construction and training.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 err="1"/>
              <a:t>PyTorch</a:t>
            </a:r>
            <a:r>
              <a:rPr lang="en-US" altLang="zh-TW" b="1" dirty="0"/>
              <a:t> Overview</a:t>
            </a:r>
            <a:r>
              <a:rPr lang="en-US" altLang="zh-TW" dirty="0"/>
              <a:t>: Released in </a:t>
            </a:r>
            <a:r>
              <a:rPr lang="en-US" altLang="zh-TW" b="1" dirty="0"/>
              <a:t>September 2016</a:t>
            </a:r>
            <a:r>
              <a:rPr lang="en-US" altLang="zh-TW" dirty="0"/>
              <a:t>, it has gained popularity for optimizing mathematical computations on GPUs.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Alternative NN Libraries</a:t>
            </a:r>
            <a:r>
              <a:rPr lang="en-US" altLang="zh-TW" dirty="0"/>
              <a:t>: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b="1" dirty="0"/>
              <a:t>scikit-</a:t>
            </a:r>
            <a:r>
              <a:rPr lang="en-US" altLang="zh-TW" b="1" dirty="0" err="1"/>
              <a:t>learn’s</a:t>
            </a:r>
            <a:r>
              <a:rPr lang="en-US" altLang="zh-TW" b="1" dirty="0"/>
              <a:t> </a:t>
            </a:r>
            <a:r>
              <a:rPr lang="en-US" altLang="zh-TW" b="1" dirty="0" err="1"/>
              <a:t>MLPClassifier</a:t>
            </a:r>
            <a:r>
              <a:rPr lang="en-US" altLang="zh-TW" dirty="0"/>
              <a:t>: Offers a basic multilayer perceptron (MLP) implementation.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b="1" dirty="0" err="1"/>
              <a:t>PyTorch</a:t>
            </a:r>
            <a:r>
              <a:rPr lang="en-US" altLang="zh-TW" b="1" dirty="0"/>
              <a:t> Advantage</a:t>
            </a:r>
            <a:r>
              <a:rPr lang="en-US" altLang="zh-TW" dirty="0"/>
              <a:t>: Preferred for deep learning tasks due to flexibility and efficiency in model training.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13382165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38C93C20-8E2F-5AFC-57CE-837D20D34B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b="1" dirty="0"/>
              <a:t>Summary</a:t>
            </a:r>
            <a:endParaRPr lang="zh-TW" altLang="en-US" b="1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582F17BF-22F5-864B-29B2-DF88A50DAFC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Multilayer Neural Networks (NNs)</a:t>
            </a:r>
            <a:r>
              <a:rPr lang="en-US" altLang="zh-TW" dirty="0"/>
              <a:t>: Explored their architecture and function in machine learning.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Progression from Chapter 2</a:t>
            </a:r>
            <a:r>
              <a:rPr lang="en-US" altLang="zh-TW" dirty="0"/>
              <a:t>: Moved from simple single-layer NNs to more complex, multilayer architectures.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Handwritten Digit Recognition</a:t>
            </a:r>
            <a:r>
              <a:rPr lang="en-US" altLang="zh-TW" dirty="0"/>
              <a:t>: Demonstrated how NNs solve complex tasks using the MNIST dataset.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Backpropagation Algorithm</a:t>
            </a:r>
            <a:r>
              <a:rPr lang="en-US" altLang="zh-TW" dirty="0"/>
              <a:t>: Explained its role in training deep learning models efficiently.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32928897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E7FF8F66-AD05-F8D6-6A07-B1ADE322CE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b="1" dirty="0"/>
              <a:t>Modeling complex functions with artificial neural networks</a:t>
            </a:r>
            <a:endParaRPr lang="zh-TW" altLang="en-US" b="1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F1C9D975-A191-250C-215D-751FBA2C57D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Artificial Neurons</a:t>
            </a:r>
            <a:r>
              <a:rPr lang="en-US" altLang="zh-TW" dirty="0"/>
              <a:t>: Introduced in Chapter 2 as foundational elements for multilayer neural networks (NNs).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Biological Inspiration</a:t>
            </a:r>
            <a:r>
              <a:rPr lang="en-US" altLang="zh-TW" dirty="0"/>
              <a:t>: Modeled on hypotheses of brain function for solving complex tasks.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Early Neural Network History</a:t>
            </a:r>
            <a:r>
              <a:rPr lang="en-US" altLang="zh-TW" dirty="0"/>
              <a:t>: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1940s: McCulloch-Pitts neuron model proposed.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1950s: Rosenblatt’s perceptron introduced, but limited multi-layer training methods led to declining interest.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Backpropagation Revolution (1986)</a:t>
            </a:r>
            <a:r>
              <a:rPr lang="en-US" altLang="zh-TW" dirty="0"/>
              <a:t>: Rediscovered by </a:t>
            </a:r>
            <a:r>
              <a:rPr lang="en-US" altLang="zh-TW" dirty="0" err="1"/>
              <a:t>Rumelhart</a:t>
            </a:r>
            <a:r>
              <a:rPr lang="en-US" altLang="zh-TW" dirty="0"/>
              <a:t>, Hinton, and Williams, enabling efficient training of deep NNs.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AI Winters</a:t>
            </a:r>
            <a:r>
              <a:rPr lang="en-US" altLang="zh-TW" dirty="0"/>
              <a:t>: Periods of waning interest in neural networks due to limited computational power and training techniques.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34163909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AAE78F62-5549-6A3A-6874-FF4BD55C48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BB267667-1957-0A8E-9202-057CE157A4C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Deep Learning Expansion</a:t>
            </a:r>
            <a:r>
              <a:rPr lang="en-US" altLang="zh-TW" dirty="0"/>
              <a:t>: NNs have surged in popularity due to significant breakthroughs, leading to advanced deep learning architectures.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Industry Adoption</a:t>
            </a:r>
            <a:r>
              <a:rPr lang="en-US" altLang="zh-TW" dirty="0"/>
              <a:t>: Major tech companies (e.g., Facebook, Microsoft, Google, Amazon, Uber) actively invest in deep learning research.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State-of-the-Art Applications</a:t>
            </a:r>
            <a:r>
              <a:rPr lang="en-US" altLang="zh-TW" dirty="0"/>
              <a:t>: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b="1" dirty="0"/>
              <a:t>Medical AI</a:t>
            </a:r>
            <a:r>
              <a:rPr lang="en-US" altLang="zh-TW" dirty="0"/>
              <a:t>: Predicting COVID-19 resource needs via X-ray analysis.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b="1" dirty="0"/>
              <a:t>Genomics</a:t>
            </a:r>
            <a:r>
              <a:rPr lang="en-US" altLang="zh-TW" dirty="0"/>
              <a:t>: Modeling virus mutations to understand evolutionary changes.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b="1" dirty="0"/>
              <a:t>Disaster Management</a:t>
            </a:r>
            <a:r>
              <a:rPr lang="en-US" altLang="zh-TW" dirty="0"/>
              <a:t>: Using social media data to track extreme weather events.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b="1" dirty="0"/>
              <a:t>Accessibility</a:t>
            </a:r>
            <a:r>
              <a:rPr lang="en-US" altLang="zh-TW" dirty="0"/>
              <a:t>: Enhancing photo descriptions for visually impaired users.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39167685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EA1661C3-0806-7432-103F-449EC7F6D4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Single-layer neural network recap</a:t>
            </a:r>
            <a:endParaRPr lang="zh-TW" altLang="en-US" dirty="0"/>
          </a:p>
        </p:txBody>
      </p:sp>
      <p:pic>
        <p:nvPicPr>
          <p:cNvPr id="5" name="內容版面配置區 4">
            <a:extLst>
              <a:ext uri="{FF2B5EF4-FFF2-40B4-BE49-F238E27FC236}">
                <a16:creationId xmlns:a16="http://schemas.microsoft.com/office/drawing/2014/main" id="{9B4B496B-E1B6-2FFB-105E-DF79355F9FA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478080" y="1825625"/>
            <a:ext cx="7235840" cy="4351338"/>
          </a:xfrm>
        </p:spPr>
      </p:pic>
    </p:spTree>
    <p:extLst>
      <p:ext uri="{BB962C8B-B14F-4D97-AF65-F5344CB8AC3E}">
        <p14:creationId xmlns:p14="http://schemas.microsoft.com/office/powerpoint/2010/main" val="22106421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A734520B-E14C-0CC0-A99F-9BF2A151C3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pic>
        <p:nvPicPr>
          <p:cNvPr id="5" name="內容版面配置區 4">
            <a:extLst>
              <a:ext uri="{FF2B5EF4-FFF2-40B4-BE49-F238E27FC236}">
                <a16:creationId xmlns:a16="http://schemas.microsoft.com/office/drawing/2014/main" id="{C706A817-7348-6160-2F4D-6D1A463D7E0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2694392"/>
            <a:ext cx="10515600" cy="2613803"/>
          </a:xfrm>
        </p:spPr>
      </p:pic>
    </p:spTree>
    <p:extLst>
      <p:ext uri="{BB962C8B-B14F-4D97-AF65-F5344CB8AC3E}">
        <p14:creationId xmlns:p14="http://schemas.microsoft.com/office/powerpoint/2010/main" val="410169173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0E867215-7E94-3C46-A74D-7059ACB3B4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74AB2C2B-E1A7-33F8-7972-DC009A68103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Stochastic Gradient Descent (SGD)</a:t>
            </a:r>
            <a:r>
              <a:rPr lang="en-US" altLang="zh-TW" dirty="0"/>
              <a:t>: An optimization technique that accelerates model learning by approximating the loss using single training samples (online learning) or small subsets (mini-batch learning).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Advantages of SGD</a:t>
            </a:r>
            <a:r>
              <a:rPr lang="en-US" altLang="zh-TW" dirty="0"/>
              <a:t>: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b="1" dirty="0"/>
              <a:t>Faster Learning</a:t>
            </a:r>
            <a:r>
              <a:rPr lang="en-US" altLang="zh-TW" dirty="0"/>
              <a:t>: More frequent weight updates compared to standard gradient descent.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b="1" dirty="0"/>
              <a:t>Escaping Local Minima</a:t>
            </a:r>
            <a:r>
              <a:rPr lang="en-US" altLang="zh-TW" dirty="0"/>
              <a:t>: The inherent noise in SGD helps navigate non-convex loss functions by preventing the model from getting stuck in suboptimal solutions.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Application to Multilayer Perceptron (MLP)</a:t>
            </a:r>
            <a:r>
              <a:rPr lang="en-US" altLang="zh-TW" dirty="0"/>
              <a:t>: SGD will be leveraged later in the chapter for training multilayer neural networks.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386197732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2D8C25C3-5559-C94A-A4FA-17F52BC5DA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Introducing the multilayer neural network architecture</a:t>
            </a:r>
            <a:endParaRPr lang="zh-TW" altLang="en-US" dirty="0"/>
          </a:p>
        </p:txBody>
      </p:sp>
      <p:pic>
        <p:nvPicPr>
          <p:cNvPr id="5" name="內容版面配置區 4">
            <a:extLst>
              <a:ext uri="{FF2B5EF4-FFF2-40B4-BE49-F238E27FC236}">
                <a16:creationId xmlns:a16="http://schemas.microsoft.com/office/drawing/2014/main" id="{81C2A1F9-4277-3539-3F73-DB268E1184D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621830" y="1825625"/>
            <a:ext cx="4948339" cy="4351338"/>
          </a:xfrm>
        </p:spPr>
      </p:pic>
    </p:spTree>
    <p:extLst>
      <p:ext uri="{BB962C8B-B14F-4D97-AF65-F5344CB8AC3E}">
        <p14:creationId xmlns:p14="http://schemas.microsoft.com/office/powerpoint/2010/main" val="25686684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3B95D76D-E1F3-89D8-DA0B-BFD9C71179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Activating a neural network via forward propagation</a:t>
            </a:r>
            <a:endParaRPr lang="zh-TW" altLang="en-US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D2119C28-CC68-49E8-FAB7-1A14C9DAFDE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MLP Learning Procedure</a:t>
            </a:r>
            <a:r>
              <a:rPr lang="en-US" altLang="zh-TW" dirty="0"/>
              <a:t>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b="1" dirty="0"/>
              <a:t>Forward Propagation</a:t>
            </a:r>
            <a:r>
              <a:rPr lang="en-US" altLang="zh-TW" dirty="0"/>
              <a:t>: Pass input data through the network to generate an output.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b="1" dirty="0"/>
              <a:t>Loss Calculation</a:t>
            </a:r>
            <a:r>
              <a:rPr lang="en-US" altLang="zh-TW" dirty="0"/>
              <a:t>: Compute the difference between the predicted output and the target using a loss function.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b="1" dirty="0"/>
              <a:t>Backpropagation &amp; Model Update</a:t>
            </a:r>
            <a:r>
              <a:rPr lang="en-US" altLang="zh-TW" dirty="0"/>
              <a:t>: Compute weight derivatives, adjust parameters, and refine the model using gradient updates.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Epochs &amp; Training</a:t>
            </a:r>
            <a:r>
              <a:rPr lang="en-US" altLang="zh-TW" dirty="0"/>
              <a:t>: Repeating these steps over multiple iterations refines weight and bias parameters.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Final Output</a:t>
            </a:r>
            <a:r>
              <a:rPr lang="en-US" altLang="zh-TW" dirty="0"/>
              <a:t>: Forward propagation is used to determine the network’s final predictions, applying a threshold function for class labels in one-hot representation.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198029455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657</TotalTime>
  <Words>1069</Words>
  <Application>Microsoft Office PowerPoint</Application>
  <PresentationFormat>寬螢幕</PresentationFormat>
  <Paragraphs>87</Paragraphs>
  <Slides>22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5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22</vt:i4>
      </vt:variant>
    </vt:vector>
  </HeadingPairs>
  <TitlesOfParts>
    <vt:vector size="28" baseType="lpstr">
      <vt:lpstr>標楷體</vt:lpstr>
      <vt:lpstr>Arial</vt:lpstr>
      <vt:lpstr>Book Antiqua</vt:lpstr>
      <vt:lpstr>Calibri</vt:lpstr>
      <vt:lpstr>Calibri Light</vt:lpstr>
      <vt:lpstr>Office 佈景主題</vt:lpstr>
      <vt:lpstr>生成式AI技術與數位行銷人才養成班 機器學習與深度學習概論</vt:lpstr>
      <vt:lpstr>Chapter 11: Implementing a Multilayer Artificial Neural Network from Scratch</vt:lpstr>
      <vt:lpstr>Modeling complex functions with artificial neural networks</vt:lpstr>
      <vt:lpstr>PowerPoint 簡報</vt:lpstr>
      <vt:lpstr>Single-layer neural network recap</vt:lpstr>
      <vt:lpstr>PowerPoint 簡報</vt:lpstr>
      <vt:lpstr>PowerPoint 簡報</vt:lpstr>
      <vt:lpstr>Introducing the multilayer neural network architecture</vt:lpstr>
      <vt:lpstr>Activating a neural network via forward propagation</vt:lpstr>
      <vt:lpstr>Classifying handwritten digits</vt:lpstr>
      <vt:lpstr>Obtaining and preparing the MNIST dataset</vt:lpstr>
      <vt:lpstr>PowerPoint 簡報</vt:lpstr>
      <vt:lpstr>Implementing a multilayer perceptron</vt:lpstr>
      <vt:lpstr>PowerPoint 簡報</vt:lpstr>
      <vt:lpstr>Coding the neural network training loop</vt:lpstr>
      <vt:lpstr>PowerPoint 簡報</vt:lpstr>
      <vt:lpstr>Training an artificial neural network</vt:lpstr>
      <vt:lpstr>Computing the loss function</vt:lpstr>
      <vt:lpstr>Developing your understanding of backpropagation</vt:lpstr>
      <vt:lpstr>About convergence in neural networks</vt:lpstr>
      <vt:lpstr>A few last words about the neural network implementation</vt:lpstr>
      <vt:lpstr>Summary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謝欽旭</dc:creator>
  <cp:lastModifiedBy>謝欽旭</cp:lastModifiedBy>
  <cp:revision>40</cp:revision>
  <dcterms:created xsi:type="dcterms:W3CDTF">2025-05-23T12:34:05Z</dcterms:created>
  <dcterms:modified xsi:type="dcterms:W3CDTF">2025-05-28T14:05:00Z</dcterms:modified>
</cp:coreProperties>
</file>